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1"/>
  </p:notesMasterIdLst>
  <p:handoutMasterIdLst>
    <p:handoutMasterId r:id="rId22"/>
  </p:handoutMasterIdLst>
  <p:sldIdLst>
    <p:sldId id="306" r:id="rId2"/>
    <p:sldId id="307" r:id="rId3"/>
    <p:sldId id="366" r:id="rId4"/>
    <p:sldId id="367" r:id="rId5"/>
    <p:sldId id="361" r:id="rId6"/>
    <p:sldId id="340" r:id="rId7"/>
    <p:sldId id="353" r:id="rId8"/>
    <p:sldId id="343" r:id="rId9"/>
    <p:sldId id="362" r:id="rId10"/>
    <p:sldId id="355" r:id="rId11"/>
    <p:sldId id="368" r:id="rId12"/>
    <p:sldId id="356" r:id="rId13"/>
    <p:sldId id="363" r:id="rId14"/>
    <p:sldId id="365" r:id="rId15"/>
    <p:sldId id="357" r:id="rId16"/>
    <p:sldId id="308" r:id="rId17"/>
    <p:sldId id="358" r:id="rId18"/>
    <p:sldId id="349" r:id="rId19"/>
    <p:sldId id="321" r:id="rId20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4E6F4"/>
    <a:srgbClr val="A2D7CB"/>
    <a:srgbClr val="5CBAA4"/>
    <a:srgbClr val="4C99B2"/>
    <a:srgbClr val="99C5D3"/>
    <a:srgbClr val="66A8BE"/>
    <a:srgbClr val="B2D3DE"/>
    <a:srgbClr val="006E92"/>
    <a:srgbClr val="25BAE2"/>
    <a:srgbClr val="E1E3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1" autoAdjust="0"/>
    <p:restoredTop sz="95871" autoAdjust="0"/>
  </p:normalViewPr>
  <p:slideViewPr>
    <p:cSldViewPr showGuides="1">
      <p:cViewPr>
        <p:scale>
          <a:sx n="60" d="100"/>
          <a:sy n="60" d="100"/>
        </p:scale>
        <p:origin x="-1374" y="-324"/>
      </p:cViewPr>
      <p:guideLst>
        <p:guide orient="horz" pos="3793"/>
        <p:guide orient="horz" pos="255"/>
        <p:guide orient="horz" pos="1117"/>
        <p:guide pos="5465"/>
        <p:guide pos="29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2" d="100"/>
          <a:sy n="82" d="100"/>
        </p:scale>
        <p:origin x="-1362" y="-72"/>
      </p:cViewPr>
      <p:guideLst>
        <p:guide orient="horz" pos="387"/>
        <p:guide orient="horz" pos="5853"/>
        <p:guide orient="horz" pos="2209"/>
        <p:guide orient="horz" pos="2073"/>
        <p:guide pos="309"/>
        <p:guide pos="397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3750" cy="495619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148" y="1"/>
            <a:ext cx="2943750" cy="495619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712E56AE-624E-49E0-8ED0-94A91F974A6E}" type="datetimeFigureOut">
              <a:rPr lang="de-DE" smtClean="0"/>
              <a:pPr/>
              <a:t>25.02.2013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788"/>
            <a:ext cx="2943750" cy="495619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148" y="9408788"/>
            <a:ext cx="2943750" cy="495619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80BC5AC0-20DA-4069-B102-9653FA907D5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14779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90357" y="1"/>
            <a:ext cx="3633787" cy="495619"/>
          </a:xfrm>
          <a:prstGeom prst="rect">
            <a:avLst/>
          </a:prstGeom>
        </p:spPr>
        <p:txBody>
          <a:bodyPr vert="horz" lIns="0" tIns="90549" rIns="91998" bIns="45999" rtlCol="0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851038" y="1"/>
            <a:ext cx="1453105" cy="495619"/>
          </a:xfrm>
          <a:prstGeom prst="rect">
            <a:avLst/>
          </a:prstGeom>
        </p:spPr>
        <p:txBody>
          <a:bodyPr vert="horz" lIns="91998" tIns="90549" rIns="0" bIns="45999" rtlCol="0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D64C5CA1-81F4-43E1-8D15-34184FE6F392}" type="datetimeFigureOut">
              <a:rPr lang="de-DE" smtClean="0"/>
              <a:pPr/>
              <a:t>25.02.2013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15950"/>
            <a:ext cx="3567112" cy="2674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90358" y="3507579"/>
            <a:ext cx="5813785" cy="578270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90357" y="9408788"/>
            <a:ext cx="3633787" cy="495619"/>
          </a:xfrm>
          <a:prstGeom prst="rect">
            <a:avLst/>
          </a:prstGeom>
        </p:spPr>
        <p:txBody>
          <a:bodyPr vert="horz" lIns="0" tIns="45999" rIns="91998" bIns="181098" rtlCol="0" anchor="b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851037" y="9408788"/>
            <a:ext cx="1453105" cy="495619"/>
          </a:xfrm>
          <a:prstGeom prst="rect">
            <a:avLst/>
          </a:prstGeom>
        </p:spPr>
        <p:txBody>
          <a:bodyPr vert="horz" lIns="91998" tIns="45999" rIns="0" bIns="181098" rtlCol="0" anchor="b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6F118F77-BF2E-4843-AA6C-ED9ACCB38B4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2435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Clr>
        <a:srgbClr val="179C7D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360363" indent="-184150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536575" indent="-176213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715963" indent="-17462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896938" indent="-18097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A1BDC1-B788-4228-8732-1D41DED777E7}" type="slidenum">
              <a:rPr lang="de-DE"/>
              <a:pPr/>
              <a:t>3</a:t>
            </a:fld>
            <a:endParaRPr lang="de-DE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32417" y="742950"/>
            <a:ext cx="4529667" cy="3714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A1BDC1-B788-4228-8732-1D41DED777E7}" type="slidenum">
              <a:rPr lang="de-DE"/>
              <a:pPr/>
              <a:t>4</a:t>
            </a:fld>
            <a:endParaRPr lang="de-DE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32417" y="742950"/>
            <a:ext cx="4529667" cy="3714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98475" y="614363"/>
            <a:ext cx="3570288" cy="2676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9994" indent="-229994">
              <a:buAutoNum type="arabicPeriod"/>
            </a:pPr>
            <a:r>
              <a:rPr lang="de-DE" dirty="0" smtClean="0"/>
              <a:t>Bild: ISE Hauptgebäude</a:t>
            </a:r>
          </a:p>
          <a:p>
            <a:pPr marL="229994" indent="-229994">
              <a:buAutoNum type="arabicPeriod"/>
            </a:pPr>
            <a:r>
              <a:rPr lang="de-DE" dirty="0" smtClean="0"/>
              <a:t>Bild, Multikristalline Silicium Solarzelle</a:t>
            </a:r>
          </a:p>
          <a:p>
            <a:pPr marL="229994" indent="-229994">
              <a:buAutoNum type="arabicPeriod"/>
            </a:pPr>
            <a:r>
              <a:rPr lang="de-DE" dirty="0" smtClean="0"/>
              <a:t>Bild, &gt;99% Wechselrichter</a:t>
            </a:r>
          </a:p>
          <a:p>
            <a:pPr marL="229994" indent="-229994">
              <a:buAutoNum type="arabicPeriod"/>
            </a:pPr>
            <a:r>
              <a:rPr lang="de-DE" dirty="0" smtClean="0"/>
              <a:t>Hagelteststand (</a:t>
            </a:r>
            <a:r>
              <a:rPr lang="de-DE" dirty="0" err="1" smtClean="0"/>
              <a:t>Solarthermie</a:t>
            </a:r>
            <a:r>
              <a:rPr lang="de-DE" dirty="0" smtClean="0"/>
              <a:t>)</a:t>
            </a:r>
          </a:p>
          <a:p>
            <a:pPr marL="229994" indent="-229994">
              <a:buAutoNum type="arabicPeriod"/>
            </a:pPr>
            <a:r>
              <a:rPr lang="de-DE" dirty="0" smtClean="0"/>
              <a:t>Heizölbetriebener Gasbrenner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252188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773238"/>
            <a:ext cx="8208000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466725" y="249287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466725" y="404813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pic>
        <p:nvPicPr>
          <p:cNvPr id="8" name="Grafik 7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8400" y="6300000"/>
            <a:ext cx="1417637" cy="388152"/>
          </a:xfrm>
          <a:prstGeom prst="rect">
            <a:avLst/>
          </a:prstGeom>
        </p:spPr>
      </p:pic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</a:t>
            </a:r>
            <a:r>
              <a:rPr lang="de-DE" sz="800" dirty="0" smtClean="0">
                <a:solidFill>
                  <a:schemeClr val="bg2"/>
                </a:solidFill>
              </a:rPr>
              <a:t>Fraunhofer ISE </a:t>
            </a:r>
            <a:endParaRPr lang="de-DE" sz="800" dirty="0">
              <a:solidFill>
                <a:schemeClr val="bg2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932040" y="2699751"/>
            <a:ext cx="3742685" cy="33215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noProof="0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61"/>
          <a:stretch/>
        </p:blipFill>
        <p:spPr>
          <a:xfrm>
            <a:off x="468312" y="2708920"/>
            <a:ext cx="4103687" cy="33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914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466725" y="406800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466725" y="249287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91" name="Text Box 19"/>
          <p:cNvSpPr txBox="1">
            <a:spLocks noChangeArrowheads="1"/>
          </p:cNvSpPr>
          <p:nvPr userDrawn="1"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</a:t>
            </a:r>
            <a:r>
              <a:rPr lang="de-DE" sz="800" dirty="0" smtClean="0">
                <a:solidFill>
                  <a:schemeClr val="bg2"/>
                </a:solidFill>
              </a:rPr>
              <a:t>Fraunhofer ISE </a:t>
            </a:r>
            <a:endParaRPr lang="de-DE" sz="800" dirty="0">
              <a:solidFill>
                <a:schemeClr val="bg2"/>
              </a:solidFill>
            </a:endParaRPr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DE" noProof="0" dirty="0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773238"/>
            <a:ext cx="8208000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DE" noProof="0" dirty="0" smtClean="0"/>
          </a:p>
        </p:txBody>
      </p:sp>
      <p:pic>
        <p:nvPicPr>
          <p:cNvPr id="2" name="Grafik 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699" y="3429000"/>
            <a:ext cx="4320604" cy="118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3015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466725" y="406800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468000" y="155880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66725" y="1773238"/>
            <a:ext cx="8209275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xmlns="" val="3496663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Inhalt-Voll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5" y="1773238"/>
            <a:ext cx="8208000" cy="4248150"/>
          </a:xfrm>
        </p:spPr>
        <p:txBody>
          <a:bodyPr/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xmlns="" val="2541841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Text und Da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5" y="1773238"/>
            <a:ext cx="4105275" cy="4248150"/>
          </a:xfrm>
        </p:spPr>
        <p:txBody>
          <a:bodyPr/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idx="10"/>
          </p:nvPr>
        </p:nvSpPr>
        <p:spPr>
          <a:xfrm>
            <a:off x="4572000" y="1772816"/>
            <a:ext cx="4105275" cy="42481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260550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halt Text, Darstellung und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5" y="1773238"/>
            <a:ext cx="4105275" cy="4248150"/>
          </a:xfrm>
        </p:spPr>
        <p:txBody>
          <a:bodyPr/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4572000" y="1773238"/>
            <a:ext cx="4105275" cy="3743994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1" y="5517232"/>
            <a:ext cx="4103688" cy="504156"/>
          </a:xfrm>
        </p:spPr>
        <p:txBody>
          <a:bodyPr/>
          <a:lstStyle>
            <a:lvl1pPr marL="0" indent="0">
              <a:buFontTx/>
              <a:buNone/>
              <a:defRPr sz="1400" baseline="0"/>
            </a:lvl1pPr>
          </a:lstStyle>
          <a:p>
            <a:pPr lvl="0"/>
            <a:r>
              <a:rPr lang="en-US" noProof="0" dirty="0" err="1" smtClean="0"/>
              <a:t>Bildunterschrift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327691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34800"/>
            <a:ext cx="8208000" cy="12255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74800"/>
            <a:ext cx="8208000" cy="4248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</a:t>
            </a:r>
            <a:r>
              <a:rPr lang="de-DE" sz="800" dirty="0" smtClean="0">
                <a:solidFill>
                  <a:schemeClr val="bg2"/>
                </a:solidFill>
              </a:rPr>
              <a:t>Fraunhofer ISE </a:t>
            </a:r>
            <a:endParaRPr lang="de-DE" sz="800" dirty="0">
              <a:solidFill>
                <a:schemeClr val="bg2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" name="Grafik 1" descr="Logo_ausgetauscht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8400" y="6300000"/>
            <a:ext cx="1417637" cy="388152"/>
          </a:xfrm>
          <a:prstGeom prst="rect">
            <a:avLst/>
          </a:prstGeom>
        </p:spPr>
      </p:pic>
      <p:sp>
        <p:nvSpPr>
          <p:cNvPr id="3" name="SeitenzahlPPT"/>
          <p:cNvSpPr/>
          <p:nvPr/>
        </p:nvSpPr>
        <p:spPr>
          <a:xfrm>
            <a:off x="382014" y="6145559"/>
            <a:ext cx="4702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135C408B-AABC-4327-B5F5-017362ED092B}" type="slidenum">
              <a:rPr lang="de-DE" sz="1200" baseline="0" smtClean="0"/>
              <a:pPr/>
              <a:t>‹Nr.›</a:t>
            </a:fld>
            <a:endParaRPr lang="de-DE" sz="1200" baseline="0" dirty="0"/>
          </a:p>
        </p:txBody>
      </p:sp>
    </p:spTree>
    <p:extLst>
      <p:ext uri="{BB962C8B-B14F-4D97-AF65-F5344CB8AC3E}">
        <p14:creationId xmlns:p14="http://schemas.microsoft.com/office/powerpoint/2010/main" xmlns="" val="373712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3" r:id="rId2"/>
    <p:sldLayoutId id="2147483679" r:id="rId3"/>
    <p:sldLayoutId id="2147483674" r:id="rId4"/>
    <p:sldLayoutId id="2147483681" r:id="rId5"/>
    <p:sldLayoutId id="2147483680" r:id="rId6"/>
  </p:sldLayoutIdLst>
  <p:timing>
    <p:tnLst>
      <p:par>
        <p:cTn id="1" dur="indefinite" restart="never" nodeType="tmRoot"/>
      </p:par>
    </p:tnLst>
  </p:timing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package" Target="../embeddings/Microsoft_Office_Word-Dokument1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466724" y="476823"/>
            <a:ext cx="8210552" cy="1008140"/>
          </a:xfrm>
        </p:spPr>
        <p:txBody>
          <a:bodyPr/>
          <a:lstStyle/>
          <a:p>
            <a:r>
              <a:rPr lang="en-US" dirty="0" smtClean="0"/>
              <a:t>Interconnected Mini-grids for rural energy Transition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i="1" dirty="0" smtClean="0"/>
              <a:t>A Case of Nepal</a:t>
            </a:r>
            <a:endParaRPr lang="en-US" sz="2400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4788024" y="2708920"/>
            <a:ext cx="3889252" cy="358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Binod</a:t>
            </a:r>
            <a:r>
              <a:rPr lang="en-US" u="sng" dirty="0" smtClean="0"/>
              <a:t> Prasad Koirala</a:t>
            </a:r>
            <a:r>
              <a:rPr lang="en-US" baseline="30000" dirty="0" smtClean="0"/>
              <a:t>1</a:t>
            </a:r>
            <a:r>
              <a:rPr lang="en-US" dirty="0" smtClean="0"/>
              <a:t>, Alexander Schies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err="1" smtClean="0"/>
              <a:t>Brisa</a:t>
            </a:r>
            <a:r>
              <a:rPr lang="en-US" dirty="0" smtClean="0"/>
              <a:t> Ortiz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err="1" smtClean="0"/>
              <a:t>Tilak</a:t>
            </a:r>
            <a:r>
              <a:rPr lang="en-US" dirty="0" smtClean="0"/>
              <a:t> K. Limbu</a:t>
            </a:r>
            <a:r>
              <a:rPr lang="en-US" baseline="30000" dirty="0" smtClean="0"/>
              <a:t>2</a:t>
            </a:r>
            <a:r>
              <a:rPr lang="en-US" dirty="0" smtClean="0"/>
              <a:t> and </a:t>
            </a:r>
            <a:r>
              <a:rPr lang="en-US" dirty="0" err="1" smtClean="0"/>
              <a:t>Bhupendra</a:t>
            </a:r>
            <a:r>
              <a:rPr lang="en-US" dirty="0" smtClean="0"/>
              <a:t> Shakya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baseline="30000" dirty="0" smtClean="0"/>
              <a:t>1</a:t>
            </a:r>
            <a:r>
              <a:rPr lang="en-US" dirty="0" smtClean="0"/>
              <a:t>Fraunhofer Institute for Solar Energy Systems ISE, Freiburg</a:t>
            </a:r>
            <a:br>
              <a:rPr lang="en-US" dirty="0" smtClean="0"/>
            </a:br>
            <a:r>
              <a:rPr lang="en-US" baseline="30000" dirty="0" smtClean="0"/>
              <a:t>2</a:t>
            </a:r>
            <a:r>
              <a:rPr lang="en-US" dirty="0" smtClean="0"/>
              <a:t>Alternative Energy Promotion Center (AEPC), Nepal</a:t>
            </a:r>
          </a:p>
          <a:p>
            <a:r>
              <a:rPr lang="en-US" dirty="0" smtClean="0"/>
              <a:t>Micro Perspective of Decentralized Energy Supply Conference</a:t>
            </a:r>
            <a:br>
              <a:rPr lang="en-US" dirty="0" smtClean="0"/>
            </a:br>
            <a:r>
              <a:rPr lang="en-US" dirty="0" smtClean="0"/>
              <a:t>28.02.2013, Berlin</a:t>
            </a:r>
          </a:p>
          <a:p>
            <a:r>
              <a:rPr lang="en-US" dirty="0" smtClean="0"/>
              <a:t>www.ise.fraunhofer.de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5125" y="6291437"/>
            <a:ext cx="535050" cy="44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45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Case 1: Baglung Mini-grids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6725" y="1773238"/>
            <a:ext cx="8209731" cy="4248150"/>
          </a:xfrm>
        </p:spPr>
        <p:txBody>
          <a:bodyPr/>
          <a:lstStyle/>
          <a:p>
            <a:r>
              <a:rPr lang="en-US" dirty="0"/>
              <a:t>Interconnected Micro-hydro Mini-grids Project (2011)</a:t>
            </a:r>
          </a:p>
          <a:p>
            <a:pPr lvl="1"/>
            <a:r>
              <a:rPr lang="en-US" dirty="0" err="1"/>
              <a:t>Baglung</a:t>
            </a:r>
            <a:r>
              <a:rPr lang="en-US" dirty="0"/>
              <a:t> district, </a:t>
            </a:r>
            <a:r>
              <a:rPr lang="en-US" dirty="0" smtClean="0"/>
              <a:t>Nepal</a:t>
            </a:r>
          </a:p>
          <a:p>
            <a:pPr lvl="1"/>
            <a:r>
              <a:rPr lang="en-US" dirty="0" smtClean="0"/>
              <a:t>Funded by UNDP and World Bank</a:t>
            </a:r>
          </a:p>
          <a:p>
            <a:pPr lvl="1"/>
            <a:r>
              <a:rPr lang="en-US" dirty="0" smtClean="0"/>
              <a:t>Technical support from RERL and AEPC </a:t>
            </a:r>
            <a:endParaRPr lang="en-US" dirty="0"/>
          </a:p>
          <a:p>
            <a:pPr lvl="1"/>
            <a:r>
              <a:rPr lang="en-US" dirty="0"/>
              <a:t>7</a:t>
            </a:r>
            <a:r>
              <a:rPr lang="en-US" dirty="0" smtClean="0"/>
              <a:t> </a:t>
            </a:r>
            <a:r>
              <a:rPr lang="en-US" dirty="0"/>
              <a:t>MHP </a:t>
            </a:r>
            <a:r>
              <a:rPr lang="en-US" dirty="0" smtClean="0"/>
              <a:t>plants (132 kW)</a:t>
            </a:r>
          </a:p>
          <a:p>
            <a:pPr lvl="2"/>
            <a:r>
              <a:rPr lang="en-US" dirty="0" err="1" smtClean="0"/>
              <a:t>Kalung</a:t>
            </a:r>
            <a:r>
              <a:rPr lang="en-US" dirty="0" smtClean="0"/>
              <a:t> </a:t>
            </a:r>
            <a:r>
              <a:rPr lang="en-US" dirty="0" err="1" smtClean="0"/>
              <a:t>Khola</a:t>
            </a:r>
            <a:r>
              <a:rPr lang="en-US" dirty="0" smtClean="0"/>
              <a:t> I and II (12 and 22 kW)</a:t>
            </a:r>
            <a:br>
              <a:rPr lang="en-US" dirty="0" smtClean="0"/>
            </a:br>
            <a:r>
              <a:rPr lang="en-US" dirty="0" err="1" smtClean="0"/>
              <a:t>Urja</a:t>
            </a:r>
            <a:r>
              <a:rPr lang="en-US" dirty="0" smtClean="0"/>
              <a:t> </a:t>
            </a:r>
            <a:r>
              <a:rPr lang="en-US" dirty="0" err="1" smtClean="0"/>
              <a:t>khola</a:t>
            </a:r>
            <a:r>
              <a:rPr lang="en-US" dirty="0" smtClean="0"/>
              <a:t> I,II,III and IV ( 26, 9, 25 and 14 kW)</a:t>
            </a:r>
            <a:br>
              <a:rPr lang="en-US" dirty="0" smtClean="0"/>
            </a:br>
            <a:r>
              <a:rPr lang="en-US" dirty="0" err="1" smtClean="0"/>
              <a:t>Theule</a:t>
            </a:r>
            <a:r>
              <a:rPr lang="en-US" dirty="0" smtClean="0"/>
              <a:t> </a:t>
            </a:r>
            <a:r>
              <a:rPr lang="en-US" dirty="0" err="1" smtClean="0"/>
              <a:t>Khola</a:t>
            </a:r>
            <a:r>
              <a:rPr lang="en-US" dirty="0" smtClean="0"/>
              <a:t> MHP ( 24 kW)</a:t>
            </a:r>
            <a:endParaRPr lang="en-US" dirty="0"/>
          </a:p>
          <a:p>
            <a:pPr lvl="1"/>
            <a:r>
              <a:rPr lang="en-US" dirty="0"/>
              <a:t>8 km, 11 kV transmission lines</a:t>
            </a:r>
          </a:p>
          <a:p>
            <a:pPr lvl="1"/>
            <a:r>
              <a:rPr lang="en-US" dirty="0"/>
              <a:t>1200 Households</a:t>
            </a:r>
          </a:p>
          <a:p>
            <a:pPr lvl="1"/>
            <a:r>
              <a:rPr lang="en-US" dirty="0" err="1"/>
              <a:t>Urja</a:t>
            </a:r>
            <a:r>
              <a:rPr lang="en-US" dirty="0"/>
              <a:t> </a:t>
            </a:r>
            <a:r>
              <a:rPr lang="en-US" dirty="0" err="1"/>
              <a:t>Upatakya</a:t>
            </a:r>
            <a:r>
              <a:rPr lang="en-US" dirty="0"/>
              <a:t> Mini-grid co-operatives</a:t>
            </a:r>
          </a:p>
          <a:p>
            <a:pPr lvl="1"/>
            <a:r>
              <a:rPr lang="en-US" dirty="0"/>
              <a:t>Individual power producers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6237312"/>
            <a:ext cx="599418" cy="50405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1772816"/>
            <a:ext cx="1145886" cy="215846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4293096"/>
            <a:ext cx="1247949" cy="10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26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Positive </a:t>
            </a:r>
            <a:r>
              <a:rPr lang="de-DE" dirty="0" err="1" smtClean="0"/>
              <a:t>Effects</a:t>
            </a:r>
            <a:endParaRPr lang="de-DE" dirty="0"/>
          </a:p>
        </p:txBody>
      </p:sp>
      <p:sp>
        <p:nvSpPr>
          <p:cNvPr id="4" name="Inhaltsplatzhalter 6"/>
          <p:cNvSpPr>
            <a:spLocks noGrp="1"/>
          </p:cNvSpPr>
          <p:nvPr>
            <p:ph idx="1"/>
          </p:nvPr>
        </p:nvSpPr>
        <p:spPr>
          <a:xfrm>
            <a:off x="4788024" y="1916832"/>
            <a:ext cx="4105275" cy="36724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 err="1" smtClean="0"/>
              <a:t>Social</a:t>
            </a:r>
            <a:endParaRPr lang="de-DE" dirty="0" smtClean="0"/>
          </a:p>
          <a:p>
            <a:pPr lvl="1"/>
            <a:r>
              <a:rPr lang="de-DE" dirty="0" err="1" smtClean="0"/>
              <a:t>Awareness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de-DE" dirty="0" smtClean="0"/>
          </a:p>
          <a:p>
            <a:pPr lvl="1"/>
            <a:r>
              <a:rPr lang="de-DE" dirty="0" err="1" smtClean="0"/>
              <a:t>Decreased</a:t>
            </a:r>
            <a:r>
              <a:rPr lang="de-DE" dirty="0" smtClean="0"/>
              <a:t> </a:t>
            </a:r>
            <a:r>
              <a:rPr lang="de-DE" dirty="0" err="1" smtClean="0"/>
              <a:t>misuse</a:t>
            </a:r>
            <a:endParaRPr lang="de-DE" dirty="0" smtClean="0"/>
          </a:p>
          <a:p>
            <a:pPr lvl="1"/>
            <a:r>
              <a:rPr lang="de-DE" dirty="0" smtClean="0"/>
              <a:t>End </a:t>
            </a:r>
            <a:r>
              <a:rPr lang="de-DE" dirty="0" err="1" smtClean="0"/>
              <a:t>use</a:t>
            </a:r>
            <a:r>
              <a:rPr lang="de-DE" dirty="0" smtClean="0"/>
              <a:t> in </a:t>
            </a:r>
            <a:r>
              <a:rPr lang="de-DE" dirty="0" err="1" smtClean="0"/>
              <a:t>income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endParaRPr lang="de-DE" dirty="0" smtClean="0"/>
          </a:p>
          <a:p>
            <a:pPr lvl="1"/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community</a:t>
            </a:r>
            <a:r>
              <a:rPr lang="de-DE" dirty="0" smtClean="0"/>
              <a:t> </a:t>
            </a:r>
            <a:r>
              <a:rPr lang="de-DE" dirty="0" err="1" smtClean="0"/>
              <a:t>co</a:t>
            </a:r>
            <a:r>
              <a:rPr lang="de-DE" dirty="0" smtClean="0"/>
              <a:t>-ordination</a:t>
            </a:r>
          </a:p>
          <a:p>
            <a:pPr lvl="1"/>
            <a:r>
              <a:rPr lang="de-DE" dirty="0" err="1" smtClean="0"/>
              <a:t>Increase</a:t>
            </a:r>
            <a:r>
              <a:rPr lang="de-DE" dirty="0" smtClean="0"/>
              <a:t> </a:t>
            </a:r>
            <a:r>
              <a:rPr lang="de-DE" dirty="0" err="1" smtClean="0"/>
              <a:t>confidence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smtClean="0"/>
              <a:t>Follow </a:t>
            </a:r>
            <a:r>
              <a:rPr lang="de-DE" dirty="0" err="1" smtClean="0"/>
              <a:t>rules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regulations</a:t>
            </a:r>
            <a:endParaRPr lang="de-DE" dirty="0" smtClean="0"/>
          </a:p>
          <a:p>
            <a:pPr lvl="1"/>
            <a:r>
              <a:rPr lang="de-DE" dirty="0" smtClean="0"/>
              <a:t>Mini-</a:t>
            </a:r>
            <a:r>
              <a:rPr lang="de-DE" dirty="0" err="1" smtClean="0"/>
              <a:t>grids</a:t>
            </a:r>
            <a:r>
              <a:rPr lang="de-DE" dirty="0" smtClean="0"/>
              <a:t> –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entity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, </a:t>
            </a:r>
            <a:r>
              <a:rPr lang="de-DE" dirty="0" err="1" smtClean="0"/>
              <a:t>transmission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rural </a:t>
            </a:r>
            <a:r>
              <a:rPr lang="de-DE" dirty="0" err="1" smtClean="0"/>
              <a:t>energy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>
          <a:xfrm>
            <a:off x="323528" y="980728"/>
            <a:ext cx="4105275" cy="42481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 smtClean="0"/>
              <a:t>Technical</a:t>
            </a:r>
          </a:p>
          <a:p>
            <a:pPr lvl="1"/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endParaRPr lang="de-DE" dirty="0" smtClean="0"/>
          </a:p>
          <a:p>
            <a:pPr lvl="1"/>
            <a:r>
              <a:rPr lang="de-DE" dirty="0" err="1" smtClean="0"/>
              <a:t>Upgraded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reliability</a:t>
            </a:r>
            <a:endParaRPr lang="de-DE" dirty="0" smtClean="0"/>
          </a:p>
          <a:p>
            <a:pPr lvl="1"/>
            <a:r>
              <a:rPr lang="de-DE" dirty="0" smtClean="0"/>
              <a:t>24 </a:t>
            </a:r>
            <a:r>
              <a:rPr lang="de-DE" dirty="0" err="1" smtClean="0"/>
              <a:t>hrs</a:t>
            </a:r>
            <a:r>
              <a:rPr lang="de-DE" dirty="0" smtClean="0"/>
              <a:t> </a:t>
            </a:r>
            <a:r>
              <a:rPr lang="de-DE" dirty="0" err="1" smtClean="0"/>
              <a:t>availability</a:t>
            </a:r>
            <a:endParaRPr lang="de-DE" dirty="0" smtClean="0"/>
          </a:p>
          <a:p>
            <a:pPr lvl="1"/>
            <a:r>
              <a:rPr lang="de-DE" dirty="0" smtClean="0"/>
              <a:t>Soft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motor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endParaRPr lang="de-DE" dirty="0" smtClean="0"/>
          </a:p>
          <a:p>
            <a:pPr lvl="1"/>
            <a:r>
              <a:rPr lang="de-DE" dirty="0" err="1" smtClean="0"/>
              <a:t>Load</a:t>
            </a:r>
            <a:r>
              <a:rPr lang="de-DE" dirty="0" smtClean="0"/>
              <a:t> </a:t>
            </a:r>
            <a:r>
              <a:rPr lang="de-DE" dirty="0" err="1" smtClean="0"/>
              <a:t>sharing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Gen.</a:t>
            </a:r>
          </a:p>
          <a:p>
            <a:pPr lvl="1"/>
            <a:r>
              <a:rPr lang="de-DE" dirty="0" err="1" smtClean="0"/>
              <a:t>Improved</a:t>
            </a:r>
            <a:r>
              <a:rPr lang="de-DE" dirty="0" smtClean="0"/>
              <a:t> fault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 smtClean="0"/>
          </a:p>
          <a:p>
            <a:pPr lvl="1"/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smtClean="0"/>
              <a:t>End </a:t>
            </a:r>
            <a:r>
              <a:rPr lang="de-DE" dirty="0" err="1" smtClean="0"/>
              <a:t>use</a:t>
            </a:r>
            <a:r>
              <a:rPr lang="de-DE" dirty="0" smtClean="0"/>
              <a:t> ( 15 kW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tower</a:t>
            </a:r>
            <a:r>
              <a:rPr lang="de-DE" dirty="0" smtClean="0"/>
              <a:t>, 40 </a:t>
            </a:r>
            <a:r>
              <a:rPr lang="de-DE" dirty="0" err="1" smtClean="0"/>
              <a:t>hp</a:t>
            </a:r>
            <a:r>
              <a:rPr lang="de-DE" dirty="0" smtClean="0"/>
              <a:t> </a:t>
            </a:r>
            <a:r>
              <a:rPr lang="de-DE" dirty="0" err="1" smtClean="0"/>
              <a:t>stone</a:t>
            </a:r>
            <a:r>
              <a:rPr lang="de-DE" dirty="0" smtClean="0"/>
              <a:t> </a:t>
            </a:r>
            <a:r>
              <a:rPr lang="de-DE" dirty="0" err="1" smtClean="0"/>
              <a:t>crusher</a:t>
            </a:r>
            <a:r>
              <a:rPr lang="de-DE" dirty="0" smtClean="0"/>
              <a:t>)</a:t>
            </a:r>
          </a:p>
          <a:p>
            <a:pPr marL="360000" lvl="1" indent="0">
              <a:buNone/>
            </a:pP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419872" y="5692606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© RERL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8080" y="6272289"/>
            <a:ext cx="472192" cy="39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292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Case 2:  PV- Wind Hybrid Mini-Grids 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PV-wind Hybrid Mini-grids (2011)</a:t>
            </a:r>
          </a:p>
          <a:p>
            <a:pPr lvl="1"/>
            <a:r>
              <a:rPr lang="en-US" dirty="0"/>
              <a:t>2 × 5 kW wind turbines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kWp</a:t>
            </a:r>
            <a:r>
              <a:rPr lang="en-US" dirty="0"/>
              <a:t> solar PV</a:t>
            </a:r>
          </a:p>
          <a:p>
            <a:pPr lvl="1"/>
            <a:r>
              <a:rPr lang="en-US" dirty="0"/>
              <a:t>43.5 kWh/day </a:t>
            </a:r>
          </a:p>
          <a:p>
            <a:pPr lvl="1"/>
            <a:r>
              <a:rPr lang="en-US" dirty="0"/>
              <a:t>46 Households</a:t>
            </a:r>
          </a:p>
          <a:p>
            <a:pPr lvl="1"/>
            <a:r>
              <a:rPr lang="en-US" dirty="0"/>
              <a:t>Rural Energy service company</a:t>
            </a:r>
          </a:p>
          <a:p>
            <a:pPr lvl="1"/>
            <a:r>
              <a:rPr lang="en-US" dirty="0" err="1"/>
              <a:t>Hoorhoore</a:t>
            </a:r>
            <a:r>
              <a:rPr lang="en-US" dirty="0"/>
              <a:t> </a:t>
            </a:r>
            <a:r>
              <a:rPr lang="en-US" dirty="0" err="1"/>
              <a:t>Danda</a:t>
            </a:r>
            <a:r>
              <a:rPr lang="en-US" dirty="0"/>
              <a:t> </a:t>
            </a:r>
            <a:r>
              <a:rPr lang="en-US" dirty="0" smtClean="0"/>
              <a:t>co-operative</a:t>
            </a:r>
          </a:p>
          <a:p>
            <a:r>
              <a:rPr lang="en-US" dirty="0" smtClean="0"/>
              <a:t>Financed by ADB</a:t>
            </a:r>
          </a:p>
          <a:p>
            <a:r>
              <a:rPr lang="en-US" dirty="0" smtClean="0"/>
              <a:t>Technical support from AEPC</a:t>
            </a:r>
            <a:endParaRPr lang="en-US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2572" y="1844824"/>
            <a:ext cx="4214637" cy="254771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35081" y="4509120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©AEPC</a:t>
            </a:r>
            <a:endParaRPr lang="de-DE" sz="1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3508" y="6227105"/>
            <a:ext cx="613871" cy="5162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802" y="4647619"/>
            <a:ext cx="140017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69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60648"/>
            <a:ext cx="9138813" cy="643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67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US" dirty="0" smtClean="0"/>
              <a:t>Demand Forecast and Energy Generation</a:t>
            </a:r>
            <a:endParaRPr lang="en-US" noProof="0" dirty="0"/>
          </a:p>
        </p:txBody>
      </p:sp>
      <p:sp>
        <p:nvSpPr>
          <p:cNvPr id="2" name="SeitenzahlISE" hidden="1"/>
          <p:cNvSpPr txBox="1"/>
          <p:nvPr/>
        </p:nvSpPr>
        <p:spPr>
          <a:xfrm>
            <a:off x="381635" y="6145149"/>
            <a:ext cx="51841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85750" indent="-285750">
              <a:buClr>
                <a:schemeClr val="tx2"/>
              </a:buClr>
            </a:pPr>
            <a:r>
              <a:rPr lang="en-US" sz="1200" smtClean="0"/>
              <a:t>61</a:t>
            </a:r>
            <a:endParaRPr lang="en-US" sz="1200" dirty="0" err="1" smtClean="0"/>
          </a:p>
        </p:txBody>
      </p:sp>
      <p:pic>
        <p:nvPicPr>
          <p:cNvPr id="9" name="Chart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0"/>
          <a:stretch>
            <a:fillRect/>
          </a:stretch>
        </p:blipFill>
        <p:spPr bwMode="auto">
          <a:xfrm>
            <a:off x="2843808" y="3187452"/>
            <a:ext cx="59626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7994807"/>
              </p:ext>
            </p:extLst>
          </p:nvPr>
        </p:nvGraphicFramePr>
        <p:xfrm>
          <a:off x="323528" y="764704"/>
          <a:ext cx="8613775" cy="2768600"/>
        </p:xfrm>
        <a:graphic>
          <a:graphicData uri="http://schemas.openxmlformats.org/presentationml/2006/ole">
            <p:oleObj spid="_x0000_s2084" name="Document" r:id="rId4" imgW="8614135" imgH="2770450" progId="Word.Document.12">
              <p:embed/>
            </p:oleObj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6237312"/>
            <a:ext cx="550168" cy="46264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23528" y="578408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© AEPC /ADB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909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New Project: Renewable Based Interconnected Mini-grids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6725" y="1773238"/>
            <a:ext cx="5329411" cy="4248150"/>
          </a:xfrm>
        </p:spPr>
        <p:txBody>
          <a:bodyPr/>
          <a:lstStyle/>
          <a:p>
            <a:r>
              <a:rPr lang="de-DE" dirty="0" err="1" smtClean="0"/>
              <a:t>Interconnected</a:t>
            </a:r>
            <a:r>
              <a:rPr lang="de-DE" dirty="0" smtClean="0"/>
              <a:t> Mini-</a:t>
            </a:r>
            <a:r>
              <a:rPr lang="de-DE" dirty="0" err="1" smtClean="0"/>
              <a:t>grids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Intensive Rural </a:t>
            </a:r>
            <a:r>
              <a:rPr lang="de-DE" dirty="0" err="1" smtClean="0"/>
              <a:t>Electrification</a:t>
            </a:r>
            <a:r>
              <a:rPr lang="de-DE" dirty="0" smtClean="0"/>
              <a:t>  in Nepal (IMIREN)</a:t>
            </a:r>
          </a:p>
          <a:p>
            <a:r>
              <a:rPr lang="de-DE" dirty="0" smtClean="0"/>
              <a:t>Development co-operation project between Fraunhofer ISE and AEPC</a:t>
            </a:r>
          </a:p>
          <a:p>
            <a:r>
              <a:rPr lang="de-DE" dirty="0" smtClean="0"/>
              <a:t>Basic funding from WISIONS initiative, Sustainable Energy Project Support (SEPS)</a:t>
            </a:r>
            <a:br>
              <a:rPr lang="de-DE" dirty="0" smtClean="0"/>
            </a:br>
            <a:r>
              <a:rPr lang="de-DE" dirty="0" smtClean="0"/>
              <a:t>Wuppertal Institute, Germany</a:t>
            </a:r>
          </a:p>
          <a:p>
            <a:r>
              <a:rPr lang="de-DE" dirty="0" smtClean="0"/>
              <a:t>Co-financing from Fraunhofer ISE </a:t>
            </a:r>
            <a:r>
              <a:rPr lang="de-DE" dirty="0" err="1" smtClean="0"/>
              <a:t>and</a:t>
            </a:r>
            <a:r>
              <a:rPr lang="de-DE" dirty="0" smtClean="0"/>
              <a:t> AEPC</a:t>
            </a:r>
          </a:p>
          <a:p>
            <a:r>
              <a:rPr lang="de-DE" dirty="0" smtClean="0"/>
              <a:t>First </a:t>
            </a:r>
            <a:r>
              <a:rPr lang="de-DE" dirty="0" err="1" smtClean="0"/>
              <a:t>phase</a:t>
            </a:r>
            <a:r>
              <a:rPr lang="de-DE" dirty="0" smtClean="0"/>
              <a:t> </a:t>
            </a:r>
            <a:r>
              <a:rPr lang="de-DE" dirty="0" err="1" smtClean="0"/>
              <a:t>interconnection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Daram</a:t>
            </a:r>
            <a:r>
              <a:rPr lang="de-DE" dirty="0" smtClean="0"/>
              <a:t> </a:t>
            </a:r>
            <a:r>
              <a:rPr lang="de-DE" dirty="0" err="1" smtClean="0"/>
              <a:t>Khola</a:t>
            </a:r>
            <a:r>
              <a:rPr lang="de-DE" dirty="0" smtClean="0"/>
              <a:t> MHP (70 kW)</a:t>
            </a:r>
          </a:p>
          <a:p>
            <a:pPr lvl="1"/>
            <a:r>
              <a:rPr lang="de-DE" dirty="0" err="1" smtClean="0"/>
              <a:t>Paropakar</a:t>
            </a:r>
            <a:r>
              <a:rPr lang="de-DE" dirty="0" smtClean="0"/>
              <a:t> MHP ( 116 kW)</a:t>
            </a:r>
          </a:p>
          <a:p>
            <a:r>
              <a:rPr lang="de-DE" dirty="0" smtClean="0"/>
              <a:t>Second Phase: </a:t>
            </a:r>
            <a:r>
              <a:rPr lang="de-DE" dirty="0" err="1" smtClean="0"/>
              <a:t>interconnection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RE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28800"/>
            <a:ext cx="3058771" cy="432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6289550"/>
            <a:ext cx="531977" cy="44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594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Details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171451"/>
            <a:ext cx="8208000" cy="4248150"/>
          </a:xfrm>
        </p:spPr>
        <p:txBody>
          <a:bodyPr/>
          <a:lstStyle/>
          <a:p>
            <a:r>
              <a:rPr lang="en-US" dirty="0" err="1" smtClean="0"/>
              <a:t>Paropakar</a:t>
            </a:r>
            <a:r>
              <a:rPr lang="en-US" dirty="0" smtClean="0"/>
              <a:t> MHP</a:t>
            </a:r>
          </a:p>
          <a:p>
            <a:pPr lvl="1"/>
            <a:r>
              <a:rPr lang="en-US" dirty="0" smtClean="0"/>
              <a:t>116 kW</a:t>
            </a:r>
          </a:p>
          <a:p>
            <a:pPr lvl="1"/>
            <a:r>
              <a:rPr lang="en-US" dirty="0" smtClean="0"/>
              <a:t>1200 Households</a:t>
            </a:r>
          </a:p>
          <a:p>
            <a:pPr lvl="1"/>
            <a:r>
              <a:rPr lang="en-US" dirty="0" smtClean="0"/>
              <a:t>Excess generation</a:t>
            </a:r>
          </a:p>
          <a:p>
            <a:pPr lvl="1"/>
            <a:r>
              <a:rPr lang="en-US" dirty="0" smtClean="0"/>
              <a:t>Community Owned</a:t>
            </a:r>
          </a:p>
          <a:p>
            <a:r>
              <a:rPr lang="en-US" dirty="0" err="1" smtClean="0"/>
              <a:t>Daram</a:t>
            </a:r>
            <a:r>
              <a:rPr lang="en-US" dirty="0" smtClean="0"/>
              <a:t> </a:t>
            </a:r>
            <a:r>
              <a:rPr lang="en-US" dirty="0" err="1" smtClean="0"/>
              <a:t>Khola</a:t>
            </a:r>
            <a:r>
              <a:rPr lang="en-US" dirty="0" smtClean="0"/>
              <a:t> MHP</a:t>
            </a:r>
          </a:p>
          <a:p>
            <a:pPr lvl="1"/>
            <a:r>
              <a:rPr lang="en-US" dirty="0" smtClean="0"/>
              <a:t>70 </a:t>
            </a:r>
            <a:r>
              <a:rPr lang="en-US" dirty="0" err="1" smtClean="0"/>
              <a:t>kWp</a:t>
            </a:r>
            <a:endParaRPr lang="en-US" dirty="0" smtClean="0"/>
          </a:p>
          <a:p>
            <a:pPr lvl="1"/>
            <a:r>
              <a:rPr lang="en-US" dirty="0" smtClean="0"/>
              <a:t>700 Households</a:t>
            </a:r>
          </a:p>
          <a:p>
            <a:pPr lvl="1"/>
            <a:r>
              <a:rPr lang="en-US" dirty="0" smtClean="0"/>
              <a:t>Overloaded</a:t>
            </a:r>
          </a:p>
          <a:p>
            <a:pPr lvl="1"/>
            <a:r>
              <a:rPr lang="en-US" dirty="0" smtClean="0"/>
              <a:t>Privately Owned</a:t>
            </a:r>
          </a:p>
          <a:p>
            <a:r>
              <a:rPr lang="en-US" dirty="0" smtClean="0"/>
              <a:t>Regulatory Framework</a:t>
            </a:r>
          </a:p>
          <a:p>
            <a:r>
              <a:rPr lang="en-US" dirty="0" smtClean="0"/>
              <a:t>Dissemination Workshop</a:t>
            </a:r>
          </a:p>
          <a:p>
            <a:pPr marL="3600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6136" y="6237312"/>
            <a:ext cx="528240" cy="44420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08720"/>
            <a:ext cx="4886903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144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Project Site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73430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6239558"/>
            <a:ext cx="508892" cy="42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98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Renewable energy access for billions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has recently become global priority</a:t>
            </a:r>
          </a:p>
          <a:p>
            <a:r>
              <a:rPr lang="de-DE" dirty="0" smtClean="0"/>
              <a:t>Basic energy access vs. </a:t>
            </a:r>
            <a:r>
              <a:rPr lang="de-DE" dirty="0"/>
              <a:t>e</a:t>
            </a:r>
            <a:r>
              <a:rPr lang="de-DE" dirty="0" smtClean="0"/>
              <a:t>nhanced energy access</a:t>
            </a:r>
          </a:p>
          <a:p>
            <a:r>
              <a:rPr lang="en-US" dirty="0" smtClean="0"/>
              <a:t>Interconnected</a:t>
            </a:r>
            <a:r>
              <a:rPr lang="de-DE" dirty="0" smtClean="0"/>
              <a:t> Mini-grids transitions</a:t>
            </a:r>
          </a:p>
          <a:p>
            <a:r>
              <a:rPr lang="de-DE" dirty="0" smtClean="0"/>
              <a:t>Multiplier effects: Business and Operation Models, Demonstration Projects</a:t>
            </a:r>
          </a:p>
          <a:p>
            <a:r>
              <a:rPr lang="de-DE" dirty="0" smtClean="0"/>
              <a:t>Future village energy supply: Renewables based Interconnected Mini-grids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6237312"/>
            <a:ext cx="576064" cy="48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677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1107996"/>
          </a:xfrm>
        </p:spPr>
        <p:txBody>
          <a:bodyPr/>
          <a:lstStyle/>
          <a:p>
            <a:pPr algn="ctr"/>
            <a:r>
              <a:rPr lang="en-US" dirty="0" smtClean="0"/>
              <a:t>Thank you very much for your attention!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68313" y="3717032"/>
            <a:ext cx="82089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Fraunhofer Institute for Solar Energy Systems ISE</a:t>
            </a:r>
          </a:p>
          <a:p>
            <a:endParaRPr lang="en-US" dirty="0" smtClean="0"/>
          </a:p>
          <a:p>
            <a:r>
              <a:rPr lang="en-US" dirty="0" err="1" smtClean="0"/>
              <a:t>Binod</a:t>
            </a:r>
            <a:r>
              <a:rPr lang="en-US" dirty="0" smtClean="0"/>
              <a:t> Prasad </a:t>
            </a:r>
            <a:r>
              <a:rPr lang="en-US" dirty="0" err="1" smtClean="0"/>
              <a:t>Koirala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www.ise.fraunhofer.de</a:t>
            </a:r>
          </a:p>
          <a:p>
            <a:r>
              <a:rPr lang="de-DE" dirty="0" smtClean="0"/>
              <a:t>bkoirala@ise.fraunhofer.de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856" y="1772816"/>
            <a:ext cx="82296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7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468000" y="1774800"/>
            <a:ext cx="8209275" cy="4248150"/>
          </a:xfrm>
        </p:spPr>
        <p:txBody>
          <a:bodyPr/>
          <a:lstStyle/>
          <a:p>
            <a:r>
              <a:rPr lang="en-US" dirty="0" smtClean="0"/>
              <a:t>Fraunhofer ISE and AEPC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Socio-Political Relevance</a:t>
            </a:r>
          </a:p>
          <a:p>
            <a:r>
              <a:rPr lang="en-US" dirty="0" smtClean="0"/>
              <a:t>Next Generation of Renewable Based Mini-grids</a:t>
            </a:r>
          </a:p>
          <a:p>
            <a:r>
              <a:rPr lang="en-US" dirty="0" smtClean="0"/>
              <a:t>Cases: </a:t>
            </a:r>
            <a:r>
              <a:rPr lang="en-US" dirty="0" err="1" smtClean="0"/>
              <a:t>Baglung</a:t>
            </a:r>
            <a:r>
              <a:rPr lang="en-US" dirty="0" smtClean="0"/>
              <a:t> and </a:t>
            </a:r>
            <a:r>
              <a:rPr lang="en-US" dirty="0" err="1" smtClean="0"/>
              <a:t>Nawalparasi</a:t>
            </a:r>
            <a:r>
              <a:rPr lang="en-US" dirty="0" smtClean="0"/>
              <a:t> Mini-grids</a:t>
            </a:r>
          </a:p>
          <a:p>
            <a:r>
              <a:rPr lang="en-US" dirty="0" smtClean="0"/>
              <a:t>New Project: Renewable Based Interconnected Mini-grids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37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0375" y="382588"/>
            <a:ext cx="8223250" cy="431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/>
              <a:t>Fraunhofer-Institute for Solar Energy Systems ISE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29840" y="1204913"/>
            <a:ext cx="8076381" cy="4664868"/>
          </a:xfrm>
          <a:prstGeom prst="rect">
            <a:avLst/>
          </a:prstGeom>
          <a:solidFill>
            <a:srgbClr val="DAE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3313" y="4100513"/>
            <a:ext cx="2116137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379788" y="1417638"/>
            <a:ext cx="5305425" cy="74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0" hangingPunct="0">
              <a:spcBef>
                <a:spcPts val="938"/>
              </a:spcBef>
              <a:buFont typeface="Frutiger 55 Roman" pitchFamily="32" charset="0"/>
              <a:buNone/>
            </a:pPr>
            <a:r>
              <a:rPr lang="de-DE" sz="1500" dirty="0" err="1">
                <a:latin typeface="Frutiger 55 Roman" pitchFamily="32" charset="0"/>
              </a:rPr>
              <a:t>Largest</a:t>
            </a:r>
            <a:r>
              <a:rPr lang="de-DE" sz="1500" dirty="0">
                <a:latin typeface="Frutiger 55 Roman" pitchFamily="32" charset="0"/>
              </a:rPr>
              <a:t> European solar </a:t>
            </a:r>
            <a:r>
              <a:rPr lang="de-DE" sz="1500" dirty="0" err="1">
                <a:latin typeface="Frutiger 55 Roman" pitchFamily="32" charset="0"/>
              </a:rPr>
              <a:t>energy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research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institute</a:t>
            </a:r>
            <a:endParaRPr lang="de-DE" sz="1500" dirty="0">
              <a:latin typeface="Frutiger 55 Roman" pitchFamily="32" charset="0"/>
            </a:endParaRPr>
          </a:p>
          <a:p>
            <a:pPr eaLnBrk="0" hangingPunct="0">
              <a:spcBef>
                <a:spcPts val="938"/>
              </a:spcBef>
              <a:buFont typeface="Frutiger 55 Roman" pitchFamily="32" charset="0"/>
              <a:buNone/>
            </a:pPr>
            <a:r>
              <a:rPr lang="de-DE" sz="1500" dirty="0" smtClean="0">
                <a:latin typeface="Frutiger 55 Roman" pitchFamily="32" charset="0"/>
              </a:rPr>
              <a:t>ca. 1200 </a:t>
            </a:r>
            <a:r>
              <a:rPr lang="de-DE" sz="1500" dirty="0" err="1">
                <a:latin typeface="Frutiger 55 Roman" pitchFamily="32" charset="0"/>
              </a:rPr>
              <a:t>members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of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staff</a:t>
            </a:r>
            <a:r>
              <a:rPr lang="de-DE" sz="1500" dirty="0">
                <a:latin typeface="Frutiger 55 Roman" pitchFamily="32" charset="0"/>
              </a:rPr>
              <a:t> (incl. </a:t>
            </a:r>
            <a:r>
              <a:rPr lang="de-DE" sz="1500" dirty="0" err="1">
                <a:latin typeface="Frutiger 55 Roman" pitchFamily="32" charset="0"/>
              </a:rPr>
              <a:t>students</a:t>
            </a:r>
            <a:r>
              <a:rPr lang="de-DE" sz="1500" dirty="0">
                <a:latin typeface="Frutiger 55 Roman" pitchFamily="32" charset="0"/>
              </a:rPr>
              <a:t>)</a:t>
            </a:r>
            <a:r>
              <a:rPr lang="ar-SA" sz="1500" dirty="0">
                <a:latin typeface="Frutiger 55 Roman" pitchFamily="32" charset="0"/>
                <a:cs typeface="Arial" charset="0"/>
              </a:rPr>
              <a:t>‏</a:t>
            </a:r>
            <a:endParaRPr lang="de-DE" sz="1500" dirty="0">
              <a:latin typeface="Frutiger 55 Roman" pitchFamily="32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00163"/>
            <a:ext cx="2176463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9013" y="2665413"/>
            <a:ext cx="2078037" cy="16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87140" y="3174207"/>
            <a:ext cx="5473700" cy="253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0" hangingPunct="0">
              <a:spcBef>
                <a:spcPts val="938"/>
              </a:spcBef>
              <a:spcAft>
                <a:spcPts val="938"/>
              </a:spcAft>
              <a:buFont typeface="Frutiger 55 Roman" pitchFamily="32" charset="0"/>
              <a:buNone/>
            </a:pPr>
            <a:r>
              <a:rPr lang="de-DE" sz="1500" dirty="0">
                <a:latin typeface="Frutiger 55 Roman" pitchFamily="32" charset="0"/>
              </a:rPr>
              <a:t>Areas </a:t>
            </a:r>
            <a:r>
              <a:rPr lang="de-DE" sz="1500" dirty="0" err="1">
                <a:latin typeface="Frutiger 55 Roman" pitchFamily="32" charset="0"/>
              </a:rPr>
              <a:t>of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business</a:t>
            </a:r>
            <a:r>
              <a:rPr lang="de-DE" sz="1500" dirty="0">
                <a:latin typeface="Frutiger 55 Roman" pitchFamily="32" charset="0"/>
              </a:rPr>
              <a:t>: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 smtClean="0">
                <a:latin typeface="Frutiger 55 Roman" pitchFamily="32" charset="0"/>
              </a:rPr>
              <a:t>Photovoltaics</a:t>
            </a:r>
            <a:r>
              <a:rPr lang="de-DE" sz="1500" dirty="0" smtClean="0">
                <a:latin typeface="Frutiger 55 Roman" pitchFamily="32" charset="0"/>
              </a:rPr>
              <a:t> (Si, CPV, OPV)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dirty="0" smtClean="0">
                <a:latin typeface="Frutiger 55 Roman" pitchFamily="32" charset="0"/>
              </a:rPr>
              <a:t>Solar Thermal (ST, CST)</a:t>
            </a:r>
            <a:r>
              <a:rPr lang="de-DE" sz="1500" u="sng" dirty="0" smtClean="0">
                <a:latin typeface="Frutiger 55 Roman" pitchFamily="32" charset="0"/>
              </a:rPr>
              <a:t> </a:t>
            </a:r>
            <a:endParaRPr lang="de-DE" sz="1500" u="sng" dirty="0">
              <a:latin typeface="Frutiger 55 Roman" pitchFamily="32" charset="0"/>
            </a:endParaRP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u="sng" dirty="0">
                <a:latin typeface="Frutiger 55 Roman" pitchFamily="32" charset="0"/>
              </a:rPr>
              <a:t> </a:t>
            </a:r>
            <a:r>
              <a:rPr lang="de-DE" sz="1500" u="sng" dirty="0" err="1">
                <a:latin typeface="Frutiger 55 Roman" pitchFamily="32" charset="0"/>
              </a:rPr>
              <a:t>Renewable</a:t>
            </a:r>
            <a:r>
              <a:rPr lang="de-DE" sz="1500" u="sng" dirty="0">
                <a:latin typeface="Frutiger 55 Roman" pitchFamily="32" charset="0"/>
              </a:rPr>
              <a:t> Power Generation 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Energy-Efficient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Buildings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and</a:t>
            </a:r>
            <a:r>
              <a:rPr lang="de-DE" sz="1500" dirty="0">
                <a:latin typeface="Frutiger 55 Roman" pitchFamily="32" charset="0"/>
              </a:rPr>
              <a:t> 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None/>
            </a:pPr>
            <a:r>
              <a:rPr lang="de-DE" sz="1500" dirty="0">
                <a:latin typeface="Frutiger 55 Roman" pitchFamily="32" charset="0"/>
              </a:rPr>
              <a:t>   Technical </a:t>
            </a:r>
            <a:r>
              <a:rPr lang="de-DE" sz="1500" dirty="0" err="1">
                <a:latin typeface="Frutiger 55 Roman" pitchFamily="32" charset="0"/>
              </a:rPr>
              <a:t>Building</a:t>
            </a:r>
            <a:r>
              <a:rPr lang="de-DE" sz="1500" dirty="0">
                <a:latin typeface="Frutiger 55 Roman" pitchFamily="32" charset="0"/>
              </a:rPr>
              <a:t> Components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dirty="0">
                <a:latin typeface="Frutiger 55 Roman" pitchFamily="32" charset="0"/>
              </a:rPr>
              <a:t> Applied </a:t>
            </a:r>
            <a:r>
              <a:rPr lang="de-DE" sz="1500" dirty="0" err="1">
                <a:latin typeface="Frutiger 55 Roman" pitchFamily="32" charset="0"/>
              </a:rPr>
              <a:t>Optics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and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Functional</a:t>
            </a:r>
            <a:r>
              <a:rPr lang="de-DE" sz="1500" dirty="0">
                <a:latin typeface="Frutiger 55 Roman" pitchFamily="32" charset="0"/>
              </a:rPr>
              <a:t> 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None/>
            </a:pPr>
            <a:r>
              <a:rPr lang="de-DE" sz="1500" dirty="0">
                <a:latin typeface="Frutiger 55 Roman" pitchFamily="32" charset="0"/>
              </a:rPr>
              <a:t>   </a:t>
            </a:r>
            <a:r>
              <a:rPr lang="de-DE" sz="1500" dirty="0" err="1">
                <a:latin typeface="Frutiger 55 Roman" pitchFamily="32" charset="0"/>
              </a:rPr>
              <a:t>Surfaces</a:t>
            </a:r>
            <a:r>
              <a:rPr lang="de-DE" sz="1500" dirty="0">
                <a:latin typeface="Frutiger 55 Roman" pitchFamily="32" charset="0"/>
              </a:rPr>
              <a:t> </a:t>
            </a:r>
          </a:p>
          <a:p>
            <a:pPr eaLnBrk="0" hangingPunct="0">
              <a:spcAft>
                <a:spcPts val="300"/>
              </a:spcAft>
              <a:buFont typeface="Frutiger 55 Roman" pitchFamily="32" charset="0"/>
              <a:buChar char="•"/>
            </a:pPr>
            <a:r>
              <a:rPr lang="de-DE" sz="1500" dirty="0">
                <a:latin typeface="Frutiger 55 Roman" pitchFamily="32" charset="0"/>
              </a:rPr>
              <a:t> Hydrogen Technology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880100" y="2570163"/>
            <a:ext cx="2946400" cy="12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37800" rIns="75600" bIns="37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0" hangingPunct="0">
              <a:spcBef>
                <a:spcPts val="938"/>
              </a:spcBef>
              <a:buFont typeface="Frutiger 55 Roman" pitchFamily="32" charset="0"/>
              <a:buNone/>
            </a:pPr>
            <a:r>
              <a:rPr lang="de-DE" sz="1500" dirty="0">
                <a:latin typeface="Frutiger 55 Roman" pitchFamily="32" charset="0"/>
              </a:rPr>
              <a:t>10% </a:t>
            </a:r>
            <a:r>
              <a:rPr lang="de-DE" sz="1500" dirty="0" err="1">
                <a:latin typeface="Frutiger 55 Roman" pitchFamily="32" charset="0"/>
              </a:rPr>
              <a:t>basic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financing</a:t>
            </a:r>
            <a:r>
              <a:rPr lang="de-DE" sz="1500" dirty="0">
                <a:latin typeface="Frutiger 55 Roman" pitchFamily="32" charset="0"/>
              </a:rPr>
              <a:t>                       90% </a:t>
            </a:r>
            <a:r>
              <a:rPr lang="de-DE" sz="1500" dirty="0" err="1">
                <a:latin typeface="Frutiger 55 Roman" pitchFamily="32" charset="0"/>
              </a:rPr>
              <a:t>contract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err="1">
                <a:latin typeface="Frutiger 55 Roman" pitchFamily="32" charset="0"/>
              </a:rPr>
              <a:t>research</a:t>
            </a:r>
            <a:r>
              <a:rPr lang="de-DE" sz="1500" dirty="0">
                <a:latin typeface="Frutiger 55 Roman" pitchFamily="32" charset="0"/>
              </a:rPr>
              <a:t>  </a:t>
            </a:r>
            <a:br>
              <a:rPr lang="de-DE" sz="1500" dirty="0">
                <a:latin typeface="Frutiger 55 Roman" pitchFamily="32" charset="0"/>
              </a:rPr>
            </a:br>
            <a:r>
              <a:rPr lang="de-DE" sz="1500" dirty="0" smtClean="0">
                <a:latin typeface="Frutiger 55 Roman" pitchFamily="32" charset="0"/>
              </a:rPr>
              <a:t>50</a:t>
            </a:r>
            <a:r>
              <a:rPr lang="de-DE" sz="1500" dirty="0">
                <a:latin typeface="Frutiger 55 Roman" pitchFamily="32" charset="0"/>
              </a:rPr>
              <a:t>% </a:t>
            </a:r>
            <a:r>
              <a:rPr lang="de-DE" sz="1500" dirty="0" err="1">
                <a:latin typeface="Frutiger 55 Roman" pitchFamily="32" charset="0"/>
              </a:rPr>
              <a:t>industry</a:t>
            </a:r>
            <a:r>
              <a:rPr lang="de-DE" sz="1500" dirty="0">
                <a:latin typeface="Frutiger 55 Roman" pitchFamily="32" charset="0"/>
              </a:rPr>
              <a:t>, 4</a:t>
            </a:r>
            <a:r>
              <a:rPr lang="de-DE" sz="1500" dirty="0" smtClean="0">
                <a:latin typeface="Frutiger 55 Roman" pitchFamily="32" charset="0"/>
              </a:rPr>
              <a:t>0</a:t>
            </a:r>
            <a:r>
              <a:rPr lang="de-DE" sz="1500" dirty="0">
                <a:latin typeface="Frutiger 55 Roman" pitchFamily="32" charset="0"/>
              </a:rPr>
              <a:t>% </a:t>
            </a:r>
            <a:r>
              <a:rPr lang="de-DE" sz="1500" dirty="0" err="1">
                <a:latin typeface="Frutiger 55 Roman" pitchFamily="32" charset="0"/>
              </a:rPr>
              <a:t>public</a:t>
            </a:r>
            <a:r>
              <a:rPr lang="de-DE" sz="1500" dirty="0">
                <a:latin typeface="Frutiger 55 Roman" pitchFamily="32" charset="0"/>
              </a:rPr>
              <a:t> </a:t>
            </a:r>
            <a:br>
              <a:rPr lang="de-DE" sz="1500" dirty="0">
                <a:latin typeface="Frutiger 55 Roman" pitchFamily="32" charset="0"/>
              </a:rPr>
            </a:br>
            <a:r>
              <a:rPr lang="de-DE" sz="1500" dirty="0">
                <a:latin typeface="Frutiger 55 Roman" pitchFamily="32" charset="0"/>
              </a:rPr>
              <a:t>€ </a:t>
            </a:r>
            <a:r>
              <a:rPr lang="de-DE" sz="1500" dirty="0" smtClean="0">
                <a:latin typeface="Frutiger 55 Roman" pitchFamily="32" charset="0"/>
              </a:rPr>
              <a:t>69 </a:t>
            </a:r>
            <a:r>
              <a:rPr lang="de-DE" sz="1500" dirty="0">
                <a:latin typeface="Frutiger 55 Roman" pitchFamily="32" charset="0"/>
              </a:rPr>
              <a:t>M total </a:t>
            </a:r>
            <a:r>
              <a:rPr lang="de-DE" sz="1500" dirty="0" err="1">
                <a:latin typeface="Frutiger 55 Roman" pitchFamily="32" charset="0"/>
              </a:rPr>
              <a:t>budget</a:t>
            </a:r>
            <a:r>
              <a:rPr lang="de-DE" sz="1500" dirty="0">
                <a:latin typeface="Frutiger 55 Roman" pitchFamily="32" charset="0"/>
              </a:rPr>
              <a:t> </a:t>
            </a:r>
            <a:r>
              <a:rPr lang="de-DE" sz="1500" dirty="0" smtClean="0">
                <a:latin typeface="Frutiger 55 Roman" pitchFamily="32" charset="0"/>
              </a:rPr>
              <a:t>(‘11) </a:t>
            </a:r>
            <a:r>
              <a:rPr lang="de-DE" sz="1500" dirty="0">
                <a:latin typeface="Frutiger 55 Roman" pitchFamily="32" charset="0"/>
              </a:rPr>
              <a:t/>
            </a:r>
            <a:br>
              <a:rPr lang="de-DE" sz="1500" dirty="0">
                <a:latin typeface="Frutiger 55 Roman" pitchFamily="32" charset="0"/>
              </a:rPr>
            </a:br>
            <a:r>
              <a:rPr lang="de-DE" sz="1500" dirty="0">
                <a:latin typeface="Frutiger 55 Roman" pitchFamily="32" charset="0"/>
              </a:rPr>
              <a:t>&gt; 10% p.a. </a:t>
            </a:r>
            <a:r>
              <a:rPr lang="de-DE" sz="1500" dirty="0" err="1">
                <a:latin typeface="Frutiger 55 Roman" pitchFamily="32" charset="0"/>
              </a:rPr>
              <a:t>growth</a:t>
            </a:r>
            <a:r>
              <a:rPr lang="de-DE" sz="1500" dirty="0">
                <a:latin typeface="Frutiger 55 Roman" pitchFamily="32" charset="0"/>
              </a:rPr>
              <a:t> rate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8274050" y="56864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529840" y="5869781"/>
            <a:ext cx="8076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Source: Eicke R. Weber, International Conference on </a:t>
            </a:r>
            <a:r>
              <a:rPr lang="de-DE" sz="1200" dirty="0" err="1" smtClean="0"/>
              <a:t>Microtechnology</a:t>
            </a:r>
            <a:r>
              <a:rPr lang="de-DE" sz="1200" dirty="0" smtClean="0"/>
              <a:t>, IMTEK (Freiburg), 11 </a:t>
            </a:r>
            <a:r>
              <a:rPr lang="de-DE" sz="1200" dirty="0" err="1"/>
              <a:t>O</a:t>
            </a:r>
            <a:r>
              <a:rPr lang="de-DE" sz="1200" dirty="0" err="1" smtClean="0"/>
              <a:t>ctober</a:t>
            </a:r>
            <a:r>
              <a:rPr lang="de-DE" sz="1200" dirty="0" smtClean="0"/>
              <a:t> 2012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xmlns="" val="1703790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0375" y="382588"/>
            <a:ext cx="8223250" cy="431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dirty="0" err="1" smtClean="0"/>
              <a:t>Autonomous</a:t>
            </a:r>
            <a:r>
              <a:rPr lang="de-DE" dirty="0" smtClean="0"/>
              <a:t> System </a:t>
            </a:r>
            <a:r>
              <a:rPr lang="de-DE" dirty="0" err="1" smtClean="0"/>
              <a:t>and</a:t>
            </a:r>
            <a:r>
              <a:rPr lang="de-DE" dirty="0" smtClean="0"/>
              <a:t> Mini-</a:t>
            </a:r>
            <a:r>
              <a:rPr lang="de-DE" dirty="0" err="1" smtClean="0"/>
              <a:t>Grids</a:t>
            </a:r>
            <a:endParaRPr lang="de-DE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67544" y="927349"/>
            <a:ext cx="8208912" cy="4821460"/>
          </a:xfrm>
          <a:prstGeom prst="rect">
            <a:avLst/>
          </a:prstGeom>
          <a:solidFill>
            <a:srgbClr val="DAE4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384376" cy="263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8274050" y="56864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611560" y="1196752"/>
            <a:ext cx="4464496" cy="5022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de-DE" dirty="0" smtClean="0"/>
              <a:t>Business Areas: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 Socio-economic/socio-technical analyses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Consulting, promotion, training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Implementation strategies, financing concepts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Development, testing and optimizing of components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Development of operating strategies, energy and battery management systems</a:t>
            </a:r>
          </a:p>
          <a:p>
            <a:pPr marL="742950" lvl="1" indent="-285750">
              <a:buBlip>
                <a:blip r:embed="rId4"/>
              </a:buBlip>
            </a:pPr>
            <a:r>
              <a:rPr lang="en-US" dirty="0"/>
              <a:t>Demonstration projects, system monitoring and quality </a:t>
            </a:r>
            <a:r>
              <a:rPr lang="en-US" dirty="0" smtClean="0"/>
              <a:t>assurance</a:t>
            </a:r>
            <a:endParaRPr lang="de-DE" dirty="0" smtClean="0"/>
          </a:p>
          <a:p>
            <a:pPr marL="742950" lvl="1" indent="-285750">
              <a:buBlip>
                <a:blip r:embed="rId4"/>
              </a:buBlip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11906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AlterNATIVE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Promotion Center (AEPC)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/>
              <a:t>Nodal</a:t>
            </a:r>
            <a:r>
              <a:rPr lang="de-DE" dirty="0"/>
              <a:t> </a:t>
            </a:r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agency</a:t>
            </a:r>
            <a:r>
              <a:rPr lang="de-DE" dirty="0"/>
              <a:t> </a:t>
            </a:r>
            <a:r>
              <a:rPr lang="de-DE" dirty="0" err="1"/>
              <a:t>established</a:t>
            </a:r>
            <a:r>
              <a:rPr lang="de-DE" dirty="0"/>
              <a:t> in 1996</a:t>
            </a:r>
          </a:p>
          <a:p>
            <a:r>
              <a:rPr lang="de-DE" dirty="0" smtClean="0"/>
              <a:t>Making </a:t>
            </a:r>
            <a:r>
              <a:rPr lang="de-DE" dirty="0" err="1" smtClean="0"/>
              <a:t>Renewable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mainstream</a:t>
            </a:r>
            <a:r>
              <a:rPr lang="de-DE" dirty="0" smtClean="0"/>
              <a:t> </a:t>
            </a:r>
            <a:r>
              <a:rPr lang="de-DE" dirty="0" err="1" smtClean="0"/>
              <a:t>supply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rural </a:t>
            </a:r>
            <a:r>
              <a:rPr lang="de-DE" dirty="0" err="1" smtClean="0"/>
              <a:t>areas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Nepal</a:t>
            </a:r>
          </a:p>
          <a:p>
            <a:r>
              <a:rPr lang="de-DE" dirty="0" smtClean="0"/>
              <a:t>Main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responsibilities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Short, medium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term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plan </a:t>
            </a:r>
            <a:r>
              <a:rPr lang="de-DE" dirty="0" err="1" smtClean="0"/>
              <a:t>formulation</a:t>
            </a:r>
            <a:endParaRPr lang="de-DE" dirty="0" smtClean="0"/>
          </a:p>
          <a:p>
            <a:pPr lvl="1"/>
            <a:r>
              <a:rPr lang="de-DE" dirty="0" smtClean="0"/>
              <a:t>Promotion </a:t>
            </a:r>
            <a:r>
              <a:rPr lang="de-DE" dirty="0" err="1" smtClean="0"/>
              <a:t>of</a:t>
            </a:r>
            <a:r>
              <a:rPr lang="de-DE" dirty="0" smtClean="0"/>
              <a:t> RET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endParaRPr lang="de-DE" dirty="0" smtClean="0"/>
          </a:p>
          <a:p>
            <a:pPr lvl="1"/>
            <a:r>
              <a:rPr lang="de-DE" dirty="0" err="1" smtClean="0"/>
              <a:t>Standarization</a:t>
            </a:r>
            <a:r>
              <a:rPr lang="de-DE" dirty="0" smtClean="0"/>
              <a:t>,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assurance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endParaRPr lang="de-DE" dirty="0" smtClean="0"/>
          </a:p>
          <a:p>
            <a:pPr lvl="1"/>
            <a:r>
              <a:rPr lang="de-DE" dirty="0" err="1" smtClean="0"/>
              <a:t>Subsidy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financial</a:t>
            </a:r>
            <a:r>
              <a:rPr lang="de-DE" dirty="0" smtClean="0"/>
              <a:t> </a:t>
            </a:r>
            <a:r>
              <a:rPr lang="de-DE" dirty="0" err="1" smtClean="0"/>
              <a:t>assistance</a:t>
            </a:r>
            <a:r>
              <a:rPr lang="de-DE" dirty="0" smtClean="0"/>
              <a:t> </a:t>
            </a:r>
            <a:r>
              <a:rPr lang="de-DE" dirty="0" err="1" smtClean="0"/>
              <a:t>delivery</a:t>
            </a:r>
            <a:endParaRPr lang="de-DE" dirty="0" smtClean="0"/>
          </a:p>
          <a:p>
            <a:pPr lvl="1"/>
            <a:r>
              <a:rPr lang="de-DE" dirty="0" smtClean="0"/>
              <a:t>Co-ordination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various</a:t>
            </a:r>
            <a:r>
              <a:rPr lang="de-DE" dirty="0" smtClean="0"/>
              <a:t> </a:t>
            </a:r>
            <a:r>
              <a:rPr lang="de-DE" dirty="0" err="1" smtClean="0"/>
              <a:t>government</a:t>
            </a:r>
            <a:r>
              <a:rPr lang="de-DE" dirty="0" smtClean="0"/>
              <a:t> org., </a:t>
            </a:r>
            <a:r>
              <a:rPr lang="de-DE" dirty="0" err="1" smtClean="0"/>
              <a:t>Donor</a:t>
            </a:r>
            <a:r>
              <a:rPr lang="de-DE" dirty="0" smtClean="0"/>
              <a:t>, IGO/INGO, private</a:t>
            </a:r>
          </a:p>
          <a:p>
            <a:r>
              <a:rPr lang="de-DE" dirty="0" smtClean="0"/>
              <a:t>National Rural </a:t>
            </a:r>
            <a:r>
              <a:rPr lang="de-DE" dirty="0" err="1" smtClean="0"/>
              <a:t>Renewable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(2012- 1017)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6237312"/>
            <a:ext cx="618856" cy="52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78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Introduction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&gt; 2 billion population have no access or no reliable access to electricity</a:t>
            </a:r>
          </a:p>
          <a:p>
            <a:r>
              <a:rPr lang="de-DE" dirty="0" smtClean="0"/>
              <a:t>99 % of these population are in developing </a:t>
            </a:r>
            <a:r>
              <a:rPr lang="de-DE" dirty="0"/>
              <a:t>c</a:t>
            </a:r>
            <a:r>
              <a:rPr lang="de-DE" dirty="0" smtClean="0"/>
              <a:t>ountries</a:t>
            </a:r>
          </a:p>
          <a:p>
            <a:r>
              <a:rPr lang="de-DE" dirty="0" smtClean="0"/>
              <a:t>4 out of 5 lives in rural </a:t>
            </a:r>
            <a:r>
              <a:rPr lang="de-DE" dirty="0" err="1" smtClean="0"/>
              <a:t>areas</a:t>
            </a:r>
            <a:endParaRPr lang="de-DE" dirty="0" smtClean="0"/>
          </a:p>
          <a:p>
            <a:r>
              <a:rPr lang="de-DE" dirty="0" smtClean="0"/>
              <a:t>In Nepal</a:t>
            </a:r>
          </a:p>
          <a:p>
            <a:pPr lvl="1"/>
            <a:r>
              <a:rPr lang="de-DE" dirty="0" smtClean="0"/>
              <a:t>56 % </a:t>
            </a:r>
            <a:r>
              <a:rPr lang="de-DE" dirty="0" err="1" smtClean="0"/>
              <a:t>population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 </a:t>
            </a:r>
            <a:r>
              <a:rPr lang="de-DE" dirty="0" err="1" smtClean="0"/>
              <a:t>electricity</a:t>
            </a:r>
            <a:r>
              <a:rPr lang="de-DE" dirty="0" smtClean="0"/>
              <a:t> ( 49 % - rural </a:t>
            </a:r>
            <a:r>
              <a:rPr lang="de-DE" dirty="0" err="1" smtClean="0"/>
              <a:t>areas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Upto</a:t>
            </a:r>
            <a:r>
              <a:rPr lang="de-DE" dirty="0" smtClean="0"/>
              <a:t> 16 </a:t>
            </a:r>
            <a:r>
              <a:rPr lang="de-DE" dirty="0" err="1" smtClean="0"/>
              <a:t>hours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load-shedding</a:t>
            </a:r>
            <a:r>
              <a:rPr lang="de-DE" dirty="0" smtClean="0"/>
              <a:t> in National </a:t>
            </a:r>
            <a:r>
              <a:rPr lang="de-DE" dirty="0" err="1" smtClean="0"/>
              <a:t>Grid</a:t>
            </a:r>
            <a:endParaRPr lang="de-DE" dirty="0" smtClean="0"/>
          </a:p>
          <a:p>
            <a:r>
              <a:rPr lang="de-DE" dirty="0" smtClean="0"/>
              <a:t>Individual renewable energy technologies:  socio-economic benefits??</a:t>
            </a:r>
          </a:p>
          <a:p>
            <a:r>
              <a:rPr lang="de-DE" dirty="0" smtClean="0"/>
              <a:t>Integrative and modular interconnected mini-grids: Productive use 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10592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Socio-Political Relevance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Universal access to modern energy services by 2030</a:t>
            </a:r>
          </a:p>
          <a:p>
            <a:r>
              <a:rPr lang="de-DE" dirty="0" smtClean="0"/>
              <a:t>2012 – International year of Sustainable Energy </a:t>
            </a:r>
            <a:r>
              <a:rPr lang="de-DE" dirty="0" err="1" smtClean="0"/>
              <a:t>for</a:t>
            </a:r>
            <a:r>
              <a:rPr lang="de-DE" dirty="0" smtClean="0"/>
              <a:t> all</a:t>
            </a:r>
          </a:p>
          <a:p>
            <a:r>
              <a:rPr lang="de-DE" dirty="0" smtClean="0"/>
              <a:t>2014-2024 – </a:t>
            </a:r>
            <a:r>
              <a:rPr lang="de-DE" dirty="0" err="1" smtClean="0"/>
              <a:t>Decade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</a:t>
            </a:r>
          </a:p>
          <a:p>
            <a:r>
              <a:rPr lang="de-DE" dirty="0" err="1" smtClean="0"/>
              <a:t>Energy</a:t>
            </a:r>
            <a:r>
              <a:rPr lang="de-DE" dirty="0" smtClean="0"/>
              <a:t> access – MDGs / post-2015 </a:t>
            </a:r>
            <a:r>
              <a:rPr lang="de-DE" dirty="0" err="1" smtClean="0"/>
              <a:t>agendas</a:t>
            </a:r>
            <a:endParaRPr lang="de-DE" dirty="0" smtClean="0"/>
          </a:p>
          <a:p>
            <a:r>
              <a:rPr lang="en-US" dirty="0" smtClean="0"/>
              <a:t>Basic </a:t>
            </a:r>
            <a:r>
              <a:rPr lang="en-US" dirty="0"/>
              <a:t>energy access vs. Enhanced energy </a:t>
            </a:r>
            <a:r>
              <a:rPr lang="en-US" dirty="0" smtClean="0"/>
              <a:t>access</a:t>
            </a:r>
            <a:endParaRPr lang="de-DE" dirty="0" smtClean="0"/>
          </a:p>
          <a:p>
            <a:r>
              <a:rPr lang="de-DE" dirty="0" smtClean="0"/>
              <a:t>Energy access: Improves essential services (health, communication education)</a:t>
            </a:r>
          </a:p>
          <a:p>
            <a:r>
              <a:rPr lang="de-DE" dirty="0" smtClean="0"/>
              <a:t>Migration problem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107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Generation of Renewables Based Mini-Grids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6725" y="1773238"/>
            <a:ext cx="4681339" cy="4248150"/>
          </a:xfrm>
        </p:spPr>
        <p:txBody>
          <a:bodyPr/>
          <a:lstStyle/>
          <a:p>
            <a:r>
              <a:rPr lang="de-DE" dirty="0" err="1" smtClean="0"/>
              <a:t>Upto</a:t>
            </a:r>
            <a:r>
              <a:rPr lang="de-DE" dirty="0" smtClean="0"/>
              <a:t> 1 MW</a:t>
            </a:r>
          </a:p>
          <a:p>
            <a:r>
              <a:rPr lang="de-DE" dirty="0" smtClean="0"/>
              <a:t>Distributed </a:t>
            </a:r>
            <a:r>
              <a:rPr lang="de-DE" dirty="0" err="1" smtClean="0"/>
              <a:t>generation</a:t>
            </a:r>
            <a:endParaRPr lang="de-DE" dirty="0" smtClean="0"/>
          </a:p>
          <a:p>
            <a:r>
              <a:rPr lang="de-DE" dirty="0" smtClean="0"/>
              <a:t>LV </a:t>
            </a:r>
            <a:r>
              <a:rPr lang="de-DE" dirty="0" err="1" smtClean="0"/>
              <a:t>or</a:t>
            </a:r>
            <a:r>
              <a:rPr lang="de-DE" dirty="0" smtClean="0"/>
              <a:t> MV </a:t>
            </a:r>
            <a:r>
              <a:rPr lang="de-DE" dirty="0" err="1" smtClean="0"/>
              <a:t>integration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Advantages</a:t>
            </a:r>
            <a:endParaRPr lang="de-DE" dirty="0"/>
          </a:p>
          <a:p>
            <a:pPr lvl="1"/>
            <a:r>
              <a:rPr lang="de-DE" dirty="0" err="1"/>
              <a:t>G</a:t>
            </a:r>
            <a:r>
              <a:rPr lang="de-DE" dirty="0" err="1" smtClean="0"/>
              <a:t>rid</a:t>
            </a:r>
            <a:r>
              <a:rPr lang="de-DE" dirty="0" smtClean="0"/>
              <a:t> </a:t>
            </a:r>
            <a:r>
              <a:rPr lang="de-DE" dirty="0" err="1" smtClean="0"/>
              <a:t>Stabilization</a:t>
            </a:r>
            <a:endParaRPr lang="de-DE" dirty="0" smtClean="0"/>
          </a:p>
          <a:p>
            <a:pPr lvl="1"/>
            <a:r>
              <a:rPr lang="de-DE" dirty="0" err="1"/>
              <a:t>Reliable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supply</a:t>
            </a:r>
            <a:endParaRPr lang="de-DE" dirty="0"/>
          </a:p>
          <a:p>
            <a:pPr lvl="1"/>
            <a:r>
              <a:rPr lang="de-DE" dirty="0" err="1"/>
              <a:t>Avoids</a:t>
            </a:r>
            <a:r>
              <a:rPr lang="de-DE" dirty="0"/>
              <a:t> end-user </a:t>
            </a:r>
            <a:r>
              <a:rPr lang="de-DE" dirty="0" err="1" smtClean="0"/>
              <a:t>maintenance</a:t>
            </a:r>
            <a:endParaRPr lang="de-DE" dirty="0" smtClean="0"/>
          </a:p>
          <a:p>
            <a:pPr lvl="1"/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maintenance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268332"/>
            <a:ext cx="4102269" cy="32489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876256" y="5517232"/>
            <a:ext cx="2051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©Fraunhofer ISE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xmlns="" val="43820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US" noProof="0" dirty="0" smtClean="0"/>
              <a:t>Next Generation of Renewables Based Mini-Grids</a:t>
            </a:r>
            <a:endParaRPr lang="en-US" noProof="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Simple integration of different energy sources (PV, wind, hydro, etc.)</a:t>
            </a:r>
          </a:p>
          <a:p>
            <a:pPr marL="0" indent="0">
              <a:buNone/>
            </a:pPr>
            <a:r>
              <a:rPr lang="en-US" noProof="0" dirty="0" smtClean="0"/>
              <a:t>	</a:t>
            </a:r>
            <a:r>
              <a:rPr lang="en-US" noProof="0" dirty="0">
                <a:solidFill>
                  <a:schemeClr val="tx2"/>
                </a:solidFill>
              </a:rPr>
              <a:t>	</a:t>
            </a:r>
            <a:r>
              <a:rPr lang="en-US" noProof="0" dirty="0" smtClean="0">
                <a:solidFill>
                  <a:schemeClr val="tx2"/>
                </a:solidFill>
              </a:rPr>
              <a:t> 	Least-cost option</a:t>
            </a:r>
          </a:p>
          <a:p>
            <a:endParaRPr lang="en-US" noProof="0" dirty="0" smtClean="0"/>
          </a:p>
          <a:p>
            <a:r>
              <a:rPr lang="en-US" noProof="0" dirty="0" smtClean="0"/>
              <a:t>Increasing quality of energy services</a:t>
            </a:r>
          </a:p>
          <a:p>
            <a:r>
              <a:rPr lang="en-US" noProof="0" dirty="0" smtClean="0"/>
              <a:t>Support local infrastructure and economic development</a:t>
            </a:r>
          </a:p>
          <a:p>
            <a:r>
              <a:rPr lang="en-US" noProof="0" dirty="0" smtClean="0"/>
              <a:t>Alternative solution to the national electrical grid</a:t>
            </a:r>
          </a:p>
          <a:p>
            <a:pPr marL="0" indent="0">
              <a:buNone/>
            </a:pPr>
            <a:endParaRPr lang="en-US" noProof="0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105275" cy="325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984548" y="2709813"/>
            <a:ext cx="431800" cy="288925"/>
          </a:xfrm>
          <a:prstGeom prst="rightArrow">
            <a:avLst>
              <a:gd name="adj1" fmla="val 50000"/>
              <a:gd name="adj2" fmla="val 49402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SeitenzahlISE" hidden="1"/>
          <p:cNvSpPr txBox="1"/>
          <p:nvPr/>
        </p:nvSpPr>
        <p:spPr>
          <a:xfrm>
            <a:off x="381635" y="6145149"/>
            <a:ext cx="51841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85750" indent="-285750">
              <a:buClr>
                <a:schemeClr val="tx2"/>
              </a:buClr>
            </a:pPr>
            <a:r>
              <a:rPr lang="en-US" sz="1200" smtClean="0"/>
              <a:t>61</a:t>
            </a:r>
            <a:endParaRPr lang="en-US" sz="1200" dirty="0" err="1" smtClean="0"/>
          </a:p>
        </p:txBody>
      </p:sp>
    </p:spTree>
    <p:extLst>
      <p:ext uri="{BB962C8B-B14F-4D97-AF65-F5344CB8AC3E}">
        <p14:creationId xmlns:p14="http://schemas.microsoft.com/office/powerpoint/2010/main" xmlns="" val="17423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10_110616_ppt_Master_Ins_de_4zu3">
  <a:themeElements>
    <a:clrScheme name="Fraunhofer Farbpalette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 typeface="Wingdings" pitchFamily="2" charset="2"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LT Com 55 Roman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 typeface="Wingdings" pitchFamily="2" charset="2"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LT Com 55 Roman" pitchFamily="34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Fraunhofer Farbpalette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P10_110616_ppt_Master_Ins_de_4zu3</Template>
  <TotalTime>0</TotalTime>
  <Words>783</Words>
  <Application>Microsoft Office PowerPoint</Application>
  <PresentationFormat>Bildschirmpräsentation (4:3)</PresentationFormat>
  <Paragraphs>173</Paragraphs>
  <Slides>19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1" baseType="lpstr">
      <vt:lpstr>P10_110616_ppt_Master_Ins_de_4zu3</vt:lpstr>
      <vt:lpstr>Document</vt:lpstr>
      <vt:lpstr>Interconnected Mini-grids for rural energy Transition  A Case of Nepal</vt:lpstr>
      <vt:lpstr>Outline</vt:lpstr>
      <vt:lpstr>Fraunhofer-Institute for Solar Energy Systems ISE</vt:lpstr>
      <vt:lpstr>Autonomous System and Mini-Grids</vt:lpstr>
      <vt:lpstr>AlterNATIVE Energy Promotion Center (AEPC)</vt:lpstr>
      <vt:lpstr>Introduction</vt:lpstr>
      <vt:lpstr>Socio-Political Relevance</vt:lpstr>
      <vt:lpstr>Next Generation of Renewables Based Mini-Grids</vt:lpstr>
      <vt:lpstr>Next Generation of Renewables Based Mini-Grids</vt:lpstr>
      <vt:lpstr>Case 1: Baglung Mini-grids</vt:lpstr>
      <vt:lpstr>Positive Effects</vt:lpstr>
      <vt:lpstr>Case 2:  PV- Wind Hybrid Mini-Grids </vt:lpstr>
      <vt:lpstr>Folie 13</vt:lpstr>
      <vt:lpstr>Demand Forecast and Energy Generation</vt:lpstr>
      <vt:lpstr>New Project: Renewable Based Interconnected Mini-grids</vt:lpstr>
      <vt:lpstr>Project Details</vt:lpstr>
      <vt:lpstr>Project Site</vt:lpstr>
      <vt:lpstr>Conclusion</vt:lpstr>
      <vt:lpstr>Thank you very much for your attention!  Questions???</vt:lpstr>
    </vt:vector>
  </TitlesOfParts>
  <Company>Fraunhfoer ISE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mit logo/Titel durch Klicken hinzufügen</dc:title>
  <dc:creator>Anne Kovach-Hebling</dc:creator>
  <cp:lastModifiedBy>Hannes</cp:lastModifiedBy>
  <cp:revision>143</cp:revision>
  <cp:lastPrinted>2013-02-21T09:47:56Z</cp:lastPrinted>
  <dcterms:created xsi:type="dcterms:W3CDTF">2011-12-14T09:24:56Z</dcterms:created>
  <dcterms:modified xsi:type="dcterms:W3CDTF">2013-02-25T00:44:08Z</dcterms:modified>
</cp:coreProperties>
</file>

<file path=userCustomization/customUI.xml><?xml version="1.0" encoding="utf-8"?>
<mso:customUI xmlns:doc="http://schemas.microsoft.com/office/2006/01/customui/currentDocument" xmlns:mso="http://schemas.microsoft.com/office/2006/01/customui">
  <mso:ribbon>
    <mso:qat>
      <mso:documentControls>
        <mso:separator idQ="doc:sep1" visible="true"/>
        <mso:control idQ="mso:SlideLayoutGallery" visible="true"/>
      </mso:documentControls>
    </mso:qat>
  </mso:ribbon>
</mso:customUI>
</file>